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414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18" autoAdjust="0"/>
  </p:normalViewPr>
  <p:slideViewPr>
    <p:cSldViewPr>
      <p:cViewPr>
        <p:scale>
          <a:sx n="110" d="100"/>
          <a:sy n="110" d="100"/>
        </p:scale>
        <p:origin x="84" y="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DC3B-C1F3-42E7-86B2-88B6F4342B6A}" type="datetimeFigureOut">
              <a:rPr lang="es-ES" smtClean="0"/>
              <a:pPr/>
              <a:t>15/07/2013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6EEA-F8BE-4E9E-B19D-BD2B1B9D78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DC3B-C1F3-42E7-86B2-88B6F4342B6A}" type="datetimeFigureOut">
              <a:rPr lang="es-ES" smtClean="0"/>
              <a:pPr/>
              <a:t>15/07/2013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6EEA-F8BE-4E9E-B19D-BD2B1B9D78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DC3B-C1F3-42E7-86B2-88B6F4342B6A}" type="datetimeFigureOut">
              <a:rPr lang="es-ES" smtClean="0"/>
              <a:pPr/>
              <a:t>15/07/2013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6EEA-F8BE-4E9E-B19D-BD2B1B9D78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DC3B-C1F3-42E7-86B2-88B6F4342B6A}" type="datetimeFigureOut">
              <a:rPr lang="es-ES" smtClean="0"/>
              <a:pPr/>
              <a:t>15/07/2013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6EEA-F8BE-4E9E-B19D-BD2B1B9D78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DC3B-C1F3-42E7-86B2-88B6F4342B6A}" type="datetimeFigureOut">
              <a:rPr lang="es-ES" smtClean="0"/>
              <a:pPr/>
              <a:t>15/07/2013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6EEA-F8BE-4E9E-B19D-BD2B1B9D78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DC3B-C1F3-42E7-86B2-88B6F4342B6A}" type="datetimeFigureOut">
              <a:rPr lang="es-ES" smtClean="0"/>
              <a:pPr/>
              <a:t>15/07/2013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6EEA-F8BE-4E9E-B19D-BD2B1B9D78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DC3B-C1F3-42E7-86B2-88B6F4342B6A}" type="datetimeFigureOut">
              <a:rPr lang="es-ES" smtClean="0"/>
              <a:pPr/>
              <a:t>15/07/2013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6EEA-F8BE-4E9E-B19D-BD2B1B9D78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DC3B-C1F3-42E7-86B2-88B6F4342B6A}" type="datetimeFigureOut">
              <a:rPr lang="es-ES" smtClean="0"/>
              <a:pPr/>
              <a:t>15/07/2013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6EEA-F8BE-4E9E-B19D-BD2B1B9D78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DC3B-C1F3-42E7-86B2-88B6F4342B6A}" type="datetimeFigureOut">
              <a:rPr lang="es-ES" smtClean="0"/>
              <a:pPr/>
              <a:t>15/07/2013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6EEA-F8BE-4E9E-B19D-BD2B1B9D78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DC3B-C1F3-42E7-86B2-88B6F4342B6A}" type="datetimeFigureOut">
              <a:rPr lang="es-ES" smtClean="0"/>
              <a:pPr/>
              <a:t>15/07/2013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6EEA-F8BE-4E9E-B19D-BD2B1B9D78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DC3B-C1F3-42E7-86B2-88B6F4342B6A}" type="datetimeFigureOut">
              <a:rPr lang="es-ES" smtClean="0"/>
              <a:pPr/>
              <a:t>15/07/2013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6EEA-F8BE-4E9E-B19D-BD2B1B9D78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DC3B-C1F3-42E7-86B2-88B6F4342B6A}" type="datetimeFigureOut">
              <a:rPr lang="es-ES" smtClean="0"/>
              <a:pPr/>
              <a:t>15/07/2013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A6EEA-F8BE-4E9E-B19D-BD2B1B9D78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surpesca@hotmail.c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1547664" y="1772816"/>
            <a:ext cx="4824536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79712" y="2060848"/>
            <a:ext cx="17271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i="1" dirty="0" smtClean="0">
                <a:solidFill>
                  <a:schemeClr val="bg1"/>
                </a:solidFill>
                <a:latin typeface="Trebuchet MS" pitchFamily="34" charset="0"/>
              </a:rPr>
              <a:t>S u r p e s c </a:t>
            </a:r>
            <a:r>
              <a:rPr lang="es-CL" b="1" i="1" dirty="0" smtClean="0">
                <a:solidFill>
                  <a:schemeClr val="bg1"/>
                </a:solidFill>
                <a:latin typeface="Trebuchet MS" pitchFamily="34" charset="0"/>
              </a:rPr>
              <a:t>a</a:t>
            </a:r>
          </a:p>
          <a:p>
            <a:r>
              <a:rPr lang="es-CL" sz="1200" i="1" dirty="0" smtClean="0">
                <a:solidFill>
                  <a:schemeClr val="bg1"/>
                </a:solidFill>
              </a:rPr>
              <a:t>Puerto Varas - Santiago </a:t>
            </a:r>
            <a:r>
              <a:rPr lang="es-CL" sz="1200" b="1" i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es-ES" sz="1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547664" y="2852936"/>
            <a:ext cx="28803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i="1" dirty="0" smtClean="0">
                <a:solidFill>
                  <a:schemeClr val="bg1"/>
                </a:solidFill>
              </a:rPr>
              <a:t>Calidad Premium en productos del mar </a:t>
            </a:r>
            <a:r>
              <a:rPr lang="es-CL" sz="1000" i="1" dirty="0" smtClean="0">
                <a:solidFill>
                  <a:schemeClr val="bg1"/>
                </a:solidFill>
              </a:rPr>
              <a:t>congelados</a:t>
            </a:r>
            <a:endParaRPr lang="es-CL" sz="1000" i="1" dirty="0" smtClean="0">
              <a:solidFill>
                <a:schemeClr val="bg1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779912" y="1916832"/>
            <a:ext cx="2736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dirty="0" err="1" smtClean="0">
                <a:solidFill>
                  <a:schemeClr val="bg1"/>
                </a:solidFill>
                <a:latin typeface="+mj-lt"/>
              </a:rPr>
              <a:t>Atlantic</a:t>
            </a:r>
            <a:r>
              <a:rPr lang="es-CL" sz="1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1000" dirty="0" smtClean="0">
                <a:solidFill>
                  <a:schemeClr val="bg1"/>
                </a:solidFill>
                <a:latin typeface="+mj-lt"/>
              </a:rPr>
              <a:t>Salmon </a:t>
            </a:r>
            <a:endParaRPr lang="es-CL" sz="1000" dirty="0" smtClean="0">
              <a:solidFill>
                <a:schemeClr val="bg1"/>
              </a:solidFill>
              <a:latin typeface="+mj-lt"/>
            </a:endParaRPr>
          </a:p>
          <a:p>
            <a:r>
              <a:rPr lang="es-CL" sz="1000" dirty="0" err="1" smtClean="0">
                <a:solidFill>
                  <a:schemeClr val="bg1"/>
                </a:solidFill>
                <a:latin typeface="+mj-lt"/>
              </a:rPr>
              <a:t>Patagonian</a:t>
            </a:r>
            <a:r>
              <a:rPr lang="es-CL" sz="1000" dirty="0" smtClean="0">
                <a:solidFill>
                  <a:schemeClr val="bg1"/>
                </a:solidFill>
                <a:latin typeface="+mj-lt"/>
              </a:rPr>
              <a:t> King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</a:rPr>
              <a:t>Crab</a:t>
            </a:r>
            <a:endParaRPr lang="es-CL" sz="1000" dirty="0" smtClean="0">
              <a:solidFill>
                <a:schemeClr val="bg1"/>
              </a:solidFill>
              <a:latin typeface="+mj-lt"/>
            </a:endParaRPr>
          </a:p>
          <a:p>
            <a:r>
              <a:rPr lang="es-CL" sz="1000" dirty="0" err="1" smtClean="0">
                <a:solidFill>
                  <a:schemeClr val="bg1"/>
                </a:solidFill>
                <a:latin typeface="+mj-lt"/>
              </a:rPr>
              <a:t>Swordfish</a:t>
            </a:r>
            <a:r>
              <a:rPr lang="es-CL" sz="1000" dirty="0" smtClean="0">
                <a:solidFill>
                  <a:schemeClr val="bg1"/>
                </a:solidFill>
                <a:latin typeface="+mj-lt"/>
              </a:rPr>
              <a:t> </a:t>
            </a:r>
            <a:endParaRPr lang="es-CL" sz="1000" dirty="0" smtClean="0">
              <a:solidFill>
                <a:schemeClr val="bg1"/>
              </a:solidFill>
              <a:latin typeface="+mj-lt"/>
            </a:endParaRPr>
          </a:p>
          <a:p>
            <a:endParaRPr lang="es-CL" sz="1000" u="sng" dirty="0" smtClean="0">
              <a:solidFill>
                <a:schemeClr val="bg1"/>
              </a:solidFill>
              <a:latin typeface="+mj-lt"/>
            </a:endParaRPr>
          </a:p>
          <a:p>
            <a:r>
              <a:rPr lang="es-CL" sz="1000" u="sng" dirty="0" smtClean="0">
                <a:solidFill>
                  <a:schemeClr val="bg1"/>
                </a:solidFill>
                <a:latin typeface="+mj-lt"/>
              </a:rPr>
              <a:t>Despachos a domicilio, </a:t>
            </a:r>
            <a:r>
              <a:rPr lang="es-CL" sz="1000" u="sng" dirty="0" smtClean="0">
                <a:solidFill>
                  <a:schemeClr val="bg1"/>
                </a:solidFill>
                <a:latin typeface="+mj-lt"/>
              </a:rPr>
              <a:t>surpesca7@gmail.com</a:t>
            </a:r>
            <a:endParaRPr lang="es-CL" sz="1000" u="sng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15616" y="548680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Banner de </a:t>
            </a:r>
            <a:r>
              <a:rPr lang="es-CL" dirty="0" err="1" smtClean="0"/>
              <a:t>Surpesca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4716016" y="2852936"/>
            <a:ext cx="1656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b="1" i="1" dirty="0" smtClean="0">
                <a:solidFill>
                  <a:schemeClr val="bg1"/>
                </a:solidFill>
              </a:rPr>
              <a:t>Origen: </a:t>
            </a:r>
            <a:r>
              <a:rPr lang="es-CL" sz="1000" b="1" i="1" dirty="0" err="1" smtClean="0">
                <a:solidFill>
                  <a:schemeClr val="bg1"/>
                </a:solidFill>
              </a:rPr>
              <a:t>Sanoseafoods</a:t>
            </a:r>
            <a:endParaRPr lang="es-CL" sz="1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27 Imagen" descr="Faena resolucion 300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005064"/>
            <a:ext cx="2374032" cy="1076529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283968" y="0"/>
            <a:ext cx="4860032" cy="40050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148064" y="116632"/>
            <a:ext cx="20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err="1" smtClean="0">
                <a:solidFill>
                  <a:srgbClr val="FF6600"/>
                </a:solidFill>
              </a:rPr>
              <a:t>Surpesca</a:t>
            </a:r>
            <a:endParaRPr lang="es-ES" sz="4000" dirty="0">
              <a:solidFill>
                <a:srgbClr val="FF66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48064" y="692696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 smtClean="0">
                <a:solidFill>
                  <a:schemeClr val="bg1"/>
                </a:solidFill>
                <a:latin typeface="+mj-lt"/>
              </a:rPr>
              <a:t>Despachos a domicilio</a:t>
            </a:r>
            <a:endParaRPr lang="es-E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148064" y="980728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200" i="1" dirty="0" smtClean="0">
              <a:solidFill>
                <a:schemeClr val="bg1"/>
              </a:solidFill>
            </a:endParaRPr>
          </a:p>
          <a:p>
            <a:r>
              <a:rPr lang="es-CL" sz="1200" i="1" dirty="0" smtClean="0">
                <a:solidFill>
                  <a:schemeClr val="bg1"/>
                </a:solidFill>
              </a:rPr>
              <a:t>Háganos su pedido a </a:t>
            </a:r>
            <a:r>
              <a:rPr lang="es-CL" sz="1200" b="1" i="1" dirty="0" smtClean="0">
                <a:solidFill>
                  <a:schemeClr val="bg1"/>
                </a:solidFill>
              </a:rPr>
              <a:t>surpesca7@gmail.com, </a:t>
            </a:r>
            <a:endParaRPr lang="es-CL" sz="1200" b="1" i="1" dirty="0" smtClean="0">
              <a:solidFill>
                <a:schemeClr val="bg1"/>
              </a:solidFill>
            </a:endParaRPr>
          </a:p>
          <a:p>
            <a:r>
              <a:rPr lang="es-CL" sz="1200" i="1" dirty="0" smtClean="0">
                <a:solidFill>
                  <a:schemeClr val="bg1"/>
                </a:solidFill>
              </a:rPr>
              <a:t>indicándonos producto, cantidad y dirección de la entrega. Confirmaremos por mail.</a:t>
            </a:r>
          </a:p>
          <a:p>
            <a:endParaRPr lang="es-CL" sz="1200" i="1" dirty="0" smtClean="0">
              <a:solidFill>
                <a:schemeClr val="bg1"/>
              </a:solidFill>
            </a:endParaRPr>
          </a:p>
          <a:p>
            <a:r>
              <a:rPr lang="es-CL" sz="1200" i="1" dirty="0" smtClean="0">
                <a:solidFill>
                  <a:schemeClr val="bg1"/>
                </a:solidFill>
              </a:rPr>
              <a:t>Despachamos los días jueves y viernes.  </a:t>
            </a:r>
            <a:r>
              <a:rPr lang="es-CL" sz="1200" b="1" i="1" u="sng" dirty="0" smtClean="0">
                <a:solidFill>
                  <a:schemeClr val="bg1"/>
                </a:solidFill>
              </a:rPr>
              <a:t>Se cancela solamente una vez entregado el pedido.</a:t>
            </a:r>
          </a:p>
          <a:p>
            <a:endParaRPr lang="es-CL" sz="1200" b="1" i="1" u="sng" dirty="0" smtClean="0">
              <a:solidFill>
                <a:schemeClr val="bg1"/>
              </a:solidFill>
            </a:endParaRPr>
          </a:p>
          <a:p>
            <a:endParaRPr lang="es-CL" sz="1200" b="1" i="1" dirty="0" smtClean="0">
              <a:solidFill>
                <a:schemeClr val="bg1"/>
              </a:solidFill>
            </a:endParaRPr>
          </a:p>
          <a:p>
            <a:endParaRPr lang="es-CL" sz="1200" dirty="0" smtClean="0">
              <a:solidFill>
                <a:schemeClr val="bg1"/>
              </a:solidFill>
            </a:endParaRPr>
          </a:p>
          <a:p>
            <a:endParaRPr lang="es-CL" sz="1200" dirty="0" smtClean="0">
              <a:solidFill>
                <a:schemeClr val="bg1"/>
              </a:solidFill>
            </a:endParaRPr>
          </a:p>
          <a:p>
            <a:r>
              <a:rPr lang="es-CL" sz="1200" dirty="0" smtClean="0">
                <a:solidFill>
                  <a:schemeClr val="bg1"/>
                </a:solidFill>
              </a:rPr>
              <a:t>Teléfono 		Mail</a:t>
            </a:r>
          </a:p>
          <a:p>
            <a:r>
              <a:rPr lang="es-CL" sz="1200" dirty="0" smtClean="0">
                <a:solidFill>
                  <a:schemeClr val="bg1"/>
                </a:solidFill>
              </a:rPr>
              <a:t>9 824 53 10</a:t>
            </a:r>
            <a:r>
              <a:rPr lang="es-CL" sz="1200" dirty="0" smtClean="0">
                <a:solidFill>
                  <a:schemeClr val="bg1"/>
                </a:solidFill>
              </a:rPr>
              <a:t>		</a:t>
            </a:r>
            <a:r>
              <a:rPr lang="es-CL" sz="1200" dirty="0" smtClean="0">
                <a:solidFill>
                  <a:schemeClr val="bg1"/>
                </a:solidFill>
              </a:rPr>
              <a:t>surpesca7@gmail.cl</a:t>
            </a:r>
            <a:r>
              <a:rPr lang="es-CL" sz="1200" dirty="0" smtClean="0">
                <a:solidFill>
                  <a:schemeClr val="bg1"/>
                </a:solidFill>
              </a:rPr>
              <a:t>		</a:t>
            </a:r>
          </a:p>
          <a:p>
            <a:endParaRPr lang="es-CL" sz="1200" i="1" dirty="0" smtClean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283968" y="5085184"/>
            <a:ext cx="4860032" cy="17728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355976" y="5733256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Napoleón 3565 – Of. 202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Las Condes – Santiago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8 – 274 47 00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Frigorífico: Américo Vespucio Norte 2232 B4</a:t>
            </a:r>
          </a:p>
          <a:p>
            <a:pPr algn="ctr"/>
            <a:r>
              <a:rPr lang="es-CL" sz="1100" b="1" dirty="0" smtClean="0">
                <a:solidFill>
                  <a:schemeClr val="bg1"/>
                </a:solidFill>
              </a:rPr>
              <a:t>surpesca7@gmail.com</a:t>
            </a:r>
            <a:endParaRPr lang="es-CL" sz="1100" b="1" dirty="0" smtClean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043608" y="6453336"/>
            <a:ext cx="21419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i="1" dirty="0" smtClean="0">
                <a:solidFill>
                  <a:schemeClr val="bg1">
                    <a:lumMod val="50000"/>
                  </a:schemeClr>
                </a:solidFill>
              </a:rPr>
              <a:t>P u e r t o  V a r a s  -  S a n t i a g o</a:t>
            </a:r>
            <a:endParaRPr lang="es-E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23528" y="1196752"/>
            <a:ext cx="40324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Filete de Salmón del Atlántico, sin piel, </a:t>
            </a:r>
          </a:p>
          <a:p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congelado, calidad Premium, sellado al vacío.</a:t>
            </a:r>
          </a:p>
          <a:p>
            <a:endParaRPr lang="es-CL" sz="14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Filete de Salmón del Atlántico, con piel,</a:t>
            </a:r>
          </a:p>
          <a:p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congelado, calidad Premium, sellado al vacío.</a:t>
            </a:r>
          </a:p>
          <a:p>
            <a:endParaRPr lang="es-CL" sz="14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Salmón del Atlántico, en porciones.  </a:t>
            </a:r>
          </a:p>
          <a:p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Entre 200 y 250 gramos la porción</a:t>
            </a:r>
          </a:p>
          <a:p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Congeladas, envasadas individualmente al vacío.</a:t>
            </a:r>
          </a:p>
          <a:p>
            <a:endParaRPr lang="es-CL" sz="14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s-CL" sz="1400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Escalopines</a:t>
            </a:r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de Salmón del Atlántico. </a:t>
            </a:r>
          </a:p>
          <a:p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Trocitos congelados de salmón </a:t>
            </a:r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P</a:t>
            </a:r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remium.</a:t>
            </a:r>
          </a:p>
          <a:p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En pack de 2,5 </a:t>
            </a:r>
            <a:r>
              <a:rPr lang="es-CL" sz="1400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kgs</a:t>
            </a:r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.</a:t>
            </a:r>
            <a:endParaRPr lang="es-CL" sz="14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endParaRPr lang="es-CL" sz="14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Albacora, medallón con piel. </a:t>
            </a:r>
          </a:p>
          <a:p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Entre 200 y 250 gramos la porción.</a:t>
            </a:r>
          </a:p>
          <a:p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Congeladas, envasadas individualmente al vacío</a:t>
            </a:r>
          </a:p>
          <a:p>
            <a:endParaRPr lang="es-CL" sz="14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s-CL" sz="1400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Fancy</a:t>
            </a:r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centolla</a:t>
            </a:r>
          </a:p>
          <a:p>
            <a:r>
              <a:rPr lang="es-CL" sz="1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Congelado IQF, con 10 % de glaseado. </a:t>
            </a:r>
          </a:p>
          <a:p>
            <a:endParaRPr lang="es-CL" sz="14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s-CL" sz="1400" b="1" i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Origen: </a:t>
            </a:r>
            <a:r>
              <a:rPr lang="es-CL" sz="1400" b="1" i="1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Sanoseafoods</a:t>
            </a:r>
            <a:r>
              <a:rPr lang="es-CL" sz="1400" b="1" i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1021490" cy="39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6929">
            <a:off x="1706384" y="352390"/>
            <a:ext cx="940123" cy="62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C:\Documents and Settings\Mario\Escritorio\SURPESCA 28-06-2013\FOTOS\Faena resolucion 300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005064"/>
            <a:ext cx="2230016" cy="1080120"/>
          </a:xfrm>
          <a:prstGeom prst="rect">
            <a:avLst/>
          </a:prstGeom>
          <a:noFill/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005064"/>
            <a:ext cx="1728192" cy="106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CuadroTexto"/>
          <p:cNvSpPr txBox="1"/>
          <p:nvPr/>
        </p:nvSpPr>
        <p:spPr>
          <a:xfrm>
            <a:off x="2411760" y="5589240"/>
            <a:ext cx="178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err="1" smtClean="0">
                <a:solidFill>
                  <a:schemeClr val="bg1">
                    <a:lumMod val="50000"/>
                  </a:schemeClr>
                </a:solidFill>
              </a:rPr>
              <a:t>Surpesca</a:t>
            </a: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 ltd.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32656"/>
            <a:ext cx="129696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283968" y="0"/>
            <a:ext cx="4860032" cy="40050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148064" y="116632"/>
            <a:ext cx="3482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err="1" smtClean="0">
                <a:solidFill>
                  <a:srgbClr val="FF6600"/>
                </a:solidFill>
                <a:latin typeface="Eras Light ITC" pitchFamily="34" charset="0"/>
              </a:rPr>
              <a:t>Atlantic</a:t>
            </a:r>
            <a:r>
              <a:rPr lang="es-CL" sz="4000" dirty="0" smtClean="0">
                <a:solidFill>
                  <a:srgbClr val="FF6600"/>
                </a:solidFill>
                <a:latin typeface="Eras Light ITC" pitchFamily="34" charset="0"/>
              </a:rPr>
              <a:t> Salmon</a:t>
            </a:r>
            <a:endParaRPr lang="es-ES" sz="4000" dirty="0">
              <a:solidFill>
                <a:srgbClr val="FF6600"/>
              </a:solidFill>
              <a:latin typeface="Eras Light ITC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48064" y="69269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i="1" dirty="0" smtClean="0">
                <a:solidFill>
                  <a:schemeClr val="bg1"/>
                </a:solidFill>
                <a:latin typeface="+mj-lt"/>
              </a:rPr>
              <a:t>Salmo Salar</a:t>
            </a:r>
            <a:endParaRPr lang="es-ES" sz="1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148064" y="980728"/>
            <a:ext cx="3600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200" i="1" dirty="0" smtClean="0">
              <a:solidFill>
                <a:schemeClr val="bg1"/>
              </a:solidFill>
            </a:endParaRPr>
          </a:p>
          <a:p>
            <a:pPr algn="just"/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The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Atlantic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Salmon (Salmo Salar)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is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an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anadromous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fish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,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which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means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it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migrates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into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freshwater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to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spawn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but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otherwise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lives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in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the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sea.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Our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Atlantic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Salmon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is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Farmed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raised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in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the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10th, 11th &amp; 12th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regions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of Chile.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With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wild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Atlantic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Salmon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becoming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increasingly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scarce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,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salmon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farming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started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in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the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late 1960’s.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Most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Atlantic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Salmon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consumed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now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is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farmed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</a:p>
          <a:p>
            <a:pPr algn="just"/>
            <a:endParaRPr lang="es-CL" sz="1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Salmon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is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an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oily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fish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,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rich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in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long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chain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omega-3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fatty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acids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(LC omega-3),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which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are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essential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for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good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s-CL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health</a:t>
            </a:r>
            <a:r>
              <a:rPr lang="es-CL" sz="1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endParaRPr lang="es-CL" sz="1200" i="1" dirty="0" smtClean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283968" y="5085184"/>
            <a:ext cx="4860032" cy="17728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355976" y="5733256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Napoleón 3565 – Of. 202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Las Condes – Santiago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8 – 274 47 00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Frigorífico: Américo Vespucio Norte 2232 B4</a:t>
            </a:r>
          </a:p>
          <a:p>
            <a:pPr algn="ctr"/>
            <a:r>
              <a:rPr lang="es-CL" sz="1100" b="1" dirty="0" smtClean="0">
                <a:solidFill>
                  <a:schemeClr val="bg1"/>
                </a:solidFill>
              </a:rPr>
              <a:t>surpesca7@gmail.com</a:t>
            </a:r>
            <a:endParaRPr lang="es-CL" sz="1100" b="1" dirty="0" smtClean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043608" y="6453336"/>
            <a:ext cx="21419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i="1" dirty="0" smtClean="0">
                <a:solidFill>
                  <a:schemeClr val="bg1">
                    <a:lumMod val="50000"/>
                  </a:schemeClr>
                </a:solidFill>
              </a:rPr>
              <a:t>P u e r t o  V a r a s  -  S a n t i a g o</a:t>
            </a:r>
            <a:endParaRPr lang="es-E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51520" y="126876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err="1" smtClean="0">
                <a:solidFill>
                  <a:srgbClr val="FF6600"/>
                </a:solidFill>
                <a:latin typeface="+mj-lt"/>
                <a:cs typeface="Arial" pitchFamily="34" charset="0"/>
              </a:rPr>
              <a:t>Presentation</a:t>
            </a:r>
            <a:endParaRPr lang="es-CL" sz="14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23751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860032" cy="204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>
          <a:xfrm>
            <a:off x="323528" y="3140968"/>
            <a:ext cx="242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err="1" smtClean="0">
                <a:solidFill>
                  <a:srgbClr val="FF6600"/>
                </a:solidFill>
                <a:cs typeface="Arial" pitchFamily="34" charset="0"/>
              </a:rPr>
              <a:t>Products</a:t>
            </a:r>
            <a:r>
              <a:rPr lang="es-CL" dirty="0" smtClean="0">
                <a:solidFill>
                  <a:srgbClr val="FF6600"/>
                </a:solidFill>
                <a:cs typeface="Arial" pitchFamily="34" charset="0"/>
              </a:rPr>
              <a:t> </a:t>
            </a:r>
            <a:r>
              <a:rPr lang="es-CL" dirty="0" err="1" smtClean="0">
                <a:solidFill>
                  <a:srgbClr val="FF6600"/>
                </a:solidFill>
                <a:cs typeface="Arial" pitchFamily="34" charset="0"/>
              </a:rPr>
              <a:t>Characteristics</a:t>
            </a:r>
            <a:endParaRPr lang="es-CL" dirty="0" smtClean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3568" y="1772816"/>
            <a:ext cx="1565621" cy="1081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100" b="1" dirty="0" err="1" smtClean="0">
                <a:solidFill>
                  <a:schemeClr val="tx2"/>
                </a:solidFill>
              </a:rPr>
              <a:t>Portions</a:t>
            </a:r>
            <a:endParaRPr lang="es-CL" sz="11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2"/>
                </a:solidFill>
              </a:rPr>
              <a:t>4 oz (+/-1) /   99 – 140 g</a:t>
            </a: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2"/>
                </a:solidFill>
              </a:rPr>
              <a:t>6 oz (+/-1) / 140 – 198 g</a:t>
            </a:r>
            <a:endParaRPr lang="es-ES" sz="11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2"/>
                </a:solidFill>
              </a:rPr>
              <a:t>8 oz (+/-1) / 198 – 255 g</a:t>
            </a:r>
            <a:endParaRPr lang="es-ES" sz="1100" dirty="0">
              <a:solidFill>
                <a:schemeClr val="tx2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483768" y="1772816"/>
            <a:ext cx="15840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100" b="1" dirty="0" err="1" smtClean="0">
                <a:solidFill>
                  <a:schemeClr val="tx2"/>
                </a:solidFill>
              </a:rPr>
              <a:t>Filets</a:t>
            </a:r>
            <a:endParaRPr lang="es-CL" sz="11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2"/>
                </a:solidFill>
              </a:rPr>
              <a:t>1 – 2 Lb  /  455 –    910 g</a:t>
            </a: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2"/>
                </a:solidFill>
              </a:rPr>
              <a:t>2 – 3 Lb  /  910 – 1.360 g</a:t>
            </a: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2"/>
                </a:solidFill>
              </a:rPr>
              <a:t>1 – 2 Lb  /  455 – 1.815 g</a:t>
            </a:r>
          </a:p>
        </p:txBody>
      </p:sp>
      <p:cxnSp>
        <p:nvCxnSpPr>
          <p:cNvPr id="31" name="30 Conector recto"/>
          <p:cNvCxnSpPr/>
          <p:nvPr/>
        </p:nvCxnSpPr>
        <p:spPr>
          <a:xfrm>
            <a:off x="683568" y="1772816"/>
            <a:ext cx="0" cy="100811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2339752" y="1772816"/>
            <a:ext cx="0" cy="100811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4139952" y="1772816"/>
            <a:ext cx="0" cy="100811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683568" y="3573016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100" dirty="0" err="1" smtClean="0">
                <a:solidFill>
                  <a:schemeClr val="tx2"/>
                </a:solidFill>
              </a:rPr>
              <a:t>Specie</a:t>
            </a:r>
            <a:r>
              <a:rPr lang="es-CL" sz="1100" dirty="0" smtClean="0">
                <a:solidFill>
                  <a:schemeClr val="tx2"/>
                </a:solidFill>
              </a:rPr>
              <a:t> : </a:t>
            </a:r>
            <a:r>
              <a:rPr lang="es-CL" sz="1100" dirty="0" err="1" smtClean="0">
                <a:solidFill>
                  <a:schemeClr val="tx2"/>
                </a:solidFill>
              </a:rPr>
              <a:t>Atlantic</a:t>
            </a:r>
            <a:r>
              <a:rPr lang="es-CL" sz="1100" dirty="0" smtClean="0">
                <a:solidFill>
                  <a:schemeClr val="tx2"/>
                </a:solidFill>
              </a:rPr>
              <a:t> Salmon (</a:t>
            </a:r>
            <a:r>
              <a:rPr lang="es-CL" sz="1100" i="1" dirty="0" smtClean="0">
                <a:solidFill>
                  <a:schemeClr val="tx2"/>
                </a:solidFill>
              </a:rPr>
              <a:t>Salmo Salar</a:t>
            </a:r>
            <a:r>
              <a:rPr lang="es-CL" sz="110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CL" sz="1100" dirty="0" err="1" smtClean="0">
                <a:solidFill>
                  <a:schemeClr val="tx2"/>
                </a:solidFill>
              </a:rPr>
              <a:t>Product</a:t>
            </a:r>
            <a:r>
              <a:rPr lang="es-CL" sz="1100" dirty="0" smtClean="0">
                <a:solidFill>
                  <a:schemeClr val="tx2"/>
                </a:solidFill>
              </a:rPr>
              <a:t> : </a:t>
            </a:r>
            <a:r>
              <a:rPr lang="es-CL" sz="1100" dirty="0" err="1" smtClean="0">
                <a:solidFill>
                  <a:schemeClr val="tx2"/>
                </a:solidFill>
              </a:rPr>
              <a:t>Frozen</a:t>
            </a:r>
            <a:r>
              <a:rPr lang="es-CL" sz="1100" dirty="0" smtClean="0">
                <a:solidFill>
                  <a:schemeClr val="tx2"/>
                </a:solidFill>
              </a:rPr>
              <a:t> IQF  </a:t>
            </a:r>
            <a:r>
              <a:rPr lang="es-CL" sz="1100" dirty="0" err="1" smtClean="0">
                <a:solidFill>
                  <a:schemeClr val="tx2"/>
                </a:solidFill>
              </a:rPr>
              <a:t>Portions</a:t>
            </a:r>
            <a:r>
              <a:rPr lang="es-CL" sz="1100" dirty="0" smtClean="0">
                <a:solidFill>
                  <a:schemeClr val="tx2"/>
                </a:solidFill>
              </a:rPr>
              <a:t> IVP, </a:t>
            </a:r>
            <a:r>
              <a:rPr lang="es-CL" sz="1100" dirty="0" err="1" smtClean="0">
                <a:solidFill>
                  <a:schemeClr val="tx2"/>
                </a:solidFill>
              </a:rPr>
              <a:t>Fillets</a:t>
            </a:r>
            <a:r>
              <a:rPr lang="es-CL" sz="1100" dirty="0" smtClean="0">
                <a:solidFill>
                  <a:schemeClr val="tx2"/>
                </a:solidFill>
              </a:rPr>
              <a:t> IVP</a:t>
            </a:r>
            <a:endParaRPr lang="es-ES" sz="11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2"/>
                </a:solidFill>
              </a:rPr>
              <a:t>Color : 13+ (color </a:t>
            </a:r>
            <a:r>
              <a:rPr lang="es-CL" sz="1100" dirty="0" err="1" smtClean="0">
                <a:solidFill>
                  <a:schemeClr val="tx2"/>
                </a:solidFill>
              </a:rPr>
              <a:t>is</a:t>
            </a:r>
            <a:r>
              <a:rPr lang="es-CL" sz="1100" dirty="0" smtClean="0">
                <a:solidFill>
                  <a:schemeClr val="tx2"/>
                </a:solidFill>
              </a:rPr>
              <a:t> </a:t>
            </a:r>
            <a:r>
              <a:rPr lang="es-CL" sz="1100" dirty="0" err="1" smtClean="0">
                <a:solidFill>
                  <a:schemeClr val="tx2"/>
                </a:solidFill>
              </a:rPr>
              <a:t>considered</a:t>
            </a:r>
            <a:r>
              <a:rPr lang="es-CL" sz="1100" dirty="0" smtClean="0">
                <a:solidFill>
                  <a:schemeClr val="tx2"/>
                </a:solidFill>
              </a:rPr>
              <a:t> in </a:t>
            </a:r>
            <a:r>
              <a:rPr lang="es-CL" sz="1100" dirty="0" err="1" smtClean="0">
                <a:solidFill>
                  <a:schemeClr val="tx2"/>
                </a:solidFill>
              </a:rPr>
              <a:t>fresh</a:t>
            </a:r>
            <a:r>
              <a:rPr lang="es-CL" sz="110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CL" sz="1100" dirty="0" err="1" smtClean="0">
                <a:solidFill>
                  <a:schemeClr val="tx2"/>
                </a:solidFill>
              </a:rPr>
              <a:t>Bones</a:t>
            </a:r>
            <a:r>
              <a:rPr lang="es-CL" sz="1100" dirty="0" smtClean="0">
                <a:solidFill>
                  <a:schemeClr val="tx2"/>
                </a:solidFill>
              </a:rPr>
              <a:t>: Pin </a:t>
            </a:r>
            <a:r>
              <a:rPr lang="es-CL" sz="1100" dirty="0" err="1" smtClean="0">
                <a:solidFill>
                  <a:schemeClr val="tx2"/>
                </a:solidFill>
              </a:rPr>
              <a:t>Bones</a:t>
            </a:r>
            <a:r>
              <a:rPr lang="es-CL" sz="1100" dirty="0" smtClean="0">
                <a:solidFill>
                  <a:schemeClr val="tx2"/>
                </a:solidFill>
              </a:rPr>
              <a:t> </a:t>
            </a:r>
            <a:r>
              <a:rPr lang="es-CL" sz="1100" dirty="0" err="1" smtClean="0">
                <a:solidFill>
                  <a:schemeClr val="tx2"/>
                </a:solidFill>
              </a:rPr>
              <a:t>Out</a:t>
            </a:r>
            <a:r>
              <a:rPr lang="es-CL" sz="1100" dirty="0" smtClean="0">
                <a:solidFill>
                  <a:schemeClr val="tx2"/>
                </a:solidFill>
              </a:rPr>
              <a:t>  (PBO)</a:t>
            </a:r>
          </a:p>
          <a:p>
            <a:pPr>
              <a:lnSpc>
                <a:spcPct val="150000"/>
              </a:lnSpc>
            </a:pPr>
            <a:r>
              <a:rPr lang="es-CL" sz="1100" dirty="0" err="1" smtClean="0">
                <a:solidFill>
                  <a:schemeClr val="tx2"/>
                </a:solidFill>
              </a:rPr>
              <a:t>Skin</a:t>
            </a:r>
            <a:r>
              <a:rPr lang="es-CL" sz="1100" dirty="0" smtClean="0">
                <a:solidFill>
                  <a:schemeClr val="tx2"/>
                </a:solidFill>
              </a:rPr>
              <a:t>: </a:t>
            </a:r>
            <a:r>
              <a:rPr lang="es-CL" sz="1100" dirty="0" err="1" smtClean="0">
                <a:solidFill>
                  <a:schemeClr val="tx2"/>
                </a:solidFill>
              </a:rPr>
              <a:t>Skinless</a:t>
            </a:r>
            <a:r>
              <a:rPr lang="es-CL" sz="1100" dirty="0" smtClean="0">
                <a:solidFill>
                  <a:schemeClr val="tx2"/>
                </a:solidFill>
              </a:rPr>
              <a:t> – </a:t>
            </a:r>
            <a:r>
              <a:rPr lang="es-CL" sz="1100" dirty="0" err="1" smtClean="0">
                <a:solidFill>
                  <a:schemeClr val="tx2"/>
                </a:solidFill>
              </a:rPr>
              <a:t>Skin</a:t>
            </a:r>
            <a:r>
              <a:rPr lang="es-CL" sz="1100" dirty="0" smtClean="0">
                <a:solidFill>
                  <a:schemeClr val="tx2"/>
                </a:solidFill>
              </a:rPr>
              <a:t> </a:t>
            </a:r>
            <a:r>
              <a:rPr lang="es-CL" sz="1100" dirty="0" err="1" smtClean="0">
                <a:solidFill>
                  <a:schemeClr val="tx2"/>
                </a:solidFill>
              </a:rPr>
              <a:t>on</a:t>
            </a:r>
            <a:endParaRPr lang="es-CL" sz="11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100" dirty="0" err="1" smtClean="0">
                <a:solidFill>
                  <a:schemeClr val="tx2"/>
                </a:solidFill>
              </a:rPr>
              <a:t>Pigment</a:t>
            </a:r>
            <a:r>
              <a:rPr lang="es-CL" sz="1100" dirty="0" smtClean="0">
                <a:solidFill>
                  <a:schemeClr val="tx2"/>
                </a:solidFill>
              </a:rPr>
              <a:t>: </a:t>
            </a:r>
            <a:r>
              <a:rPr lang="es-CL" sz="1100" dirty="0" err="1" smtClean="0">
                <a:solidFill>
                  <a:schemeClr val="tx2"/>
                </a:solidFill>
              </a:rPr>
              <a:t>Ax</a:t>
            </a:r>
            <a:r>
              <a:rPr lang="es-CL" sz="1100" dirty="0" smtClean="0">
                <a:solidFill>
                  <a:schemeClr val="tx2"/>
                </a:solidFill>
              </a:rPr>
              <a:t> (</a:t>
            </a:r>
            <a:r>
              <a:rPr lang="es-CL" sz="1100" dirty="0" err="1" smtClean="0">
                <a:solidFill>
                  <a:schemeClr val="tx2"/>
                </a:solidFill>
              </a:rPr>
              <a:t>Astaxanthin</a:t>
            </a:r>
            <a:r>
              <a:rPr lang="es-CL" sz="110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CL" sz="1100" dirty="0" err="1" smtClean="0">
                <a:solidFill>
                  <a:schemeClr val="tx2"/>
                </a:solidFill>
              </a:rPr>
              <a:t>Season</a:t>
            </a:r>
            <a:r>
              <a:rPr lang="es-CL" sz="1100" dirty="0" smtClean="0">
                <a:solidFill>
                  <a:schemeClr val="tx2"/>
                </a:solidFill>
              </a:rPr>
              <a:t>: </a:t>
            </a:r>
            <a:r>
              <a:rPr lang="es-CL" sz="1100" dirty="0" err="1" smtClean="0">
                <a:solidFill>
                  <a:schemeClr val="tx2"/>
                </a:solidFill>
              </a:rPr>
              <a:t>All</a:t>
            </a:r>
            <a:r>
              <a:rPr lang="es-CL" sz="1100" dirty="0" smtClean="0">
                <a:solidFill>
                  <a:schemeClr val="tx2"/>
                </a:solidFill>
              </a:rPr>
              <a:t> </a:t>
            </a:r>
            <a:r>
              <a:rPr lang="es-CL" sz="1100" dirty="0" err="1" smtClean="0">
                <a:solidFill>
                  <a:schemeClr val="tx2"/>
                </a:solidFill>
              </a:rPr>
              <a:t>year</a:t>
            </a:r>
            <a:endParaRPr lang="es-CL" sz="11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100" b="1" dirty="0" err="1" smtClean="0">
                <a:solidFill>
                  <a:schemeClr val="tx2"/>
                </a:solidFill>
              </a:rPr>
              <a:t>Origin</a:t>
            </a:r>
            <a:r>
              <a:rPr lang="es-CL" sz="1100" b="1" dirty="0" smtClean="0">
                <a:solidFill>
                  <a:schemeClr val="tx2"/>
                </a:solidFill>
              </a:rPr>
              <a:t>: </a:t>
            </a:r>
            <a:r>
              <a:rPr lang="es-CL" sz="1100" b="1" dirty="0" err="1" smtClean="0">
                <a:solidFill>
                  <a:schemeClr val="tx2"/>
                </a:solidFill>
              </a:rPr>
              <a:t>Sanoseafoods</a:t>
            </a:r>
            <a:endParaRPr lang="es-CL" sz="11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283968" y="0"/>
            <a:ext cx="4860032" cy="40050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148064" y="116632"/>
            <a:ext cx="2266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err="1" smtClean="0">
                <a:solidFill>
                  <a:srgbClr val="FF6600"/>
                </a:solidFill>
                <a:latin typeface="Eras Light ITC" pitchFamily="34" charset="0"/>
              </a:rPr>
              <a:t>Swordfish</a:t>
            </a:r>
            <a:endParaRPr lang="es-ES" sz="4000" dirty="0">
              <a:solidFill>
                <a:srgbClr val="FF6600"/>
              </a:solidFill>
              <a:latin typeface="Eras Light ITC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48064" y="692696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i="1" dirty="0" err="1" smtClean="0">
                <a:solidFill>
                  <a:schemeClr val="bg1"/>
                </a:solidFill>
                <a:latin typeface="+mj-lt"/>
              </a:rPr>
              <a:t>Xiphias</a:t>
            </a:r>
            <a:r>
              <a:rPr lang="es-CL" sz="16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1600" i="1" dirty="0" err="1" smtClean="0">
                <a:solidFill>
                  <a:schemeClr val="bg1"/>
                </a:solidFill>
                <a:latin typeface="+mj-lt"/>
              </a:rPr>
              <a:t>gladius</a:t>
            </a:r>
            <a:endParaRPr lang="es-ES" sz="1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148064" y="980728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200" i="1" dirty="0" smtClean="0">
              <a:solidFill>
                <a:schemeClr val="bg1"/>
              </a:solidFill>
            </a:endParaRPr>
          </a:p>
          <a:p>
            <a:pPr algn="just"/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This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migratory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species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has a dense and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meaty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texture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This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deep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swimmer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found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at times at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depths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of 2.100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feet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is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often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referred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to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as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beefsteack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of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all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finfish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It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is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hearthy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eating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fish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;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moist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with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slightly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sweet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taste.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Swordfish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is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also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high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in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heart-healthy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Omega -3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fatty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acids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with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1.2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grams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 per 3 oz </a:t>
            </a:r>
            <a:r>
              <a:rPr lang="es-CL" sz="1200" dirty="0" err="1" smtClean="0">
                <a:solidFill>
                  <a:schemeClr val="bg1"/>
                </a:solidFill>
                <a:cs typeface="Arial" pitchFamily="34" charset="0"/>
              </a:rPr>
              <a:t>serving</a:t>
            </a:r>
            <a:r>
              <a:rPr lang="es-CL" sz="12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s-CL" sz="1200" i="1" dirty="0" smtClean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283968" y="5085184"/>
            <a:ext cx="4860032" cy="17728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355976" y="5733256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Napoleón 3565 – Of. 202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Las Condes – Santiago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8 – 274 47 00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Frigorífico: Américo Vespucio Norte 2232 B4</a:t>
            </a:r>
          </a:p>
          <a:p>
            <a:pPr algn="ctr"/>
            <a:r>
              <a:rPr lang="es-CL" sz="1100" b="1" dirty="0" smtClean="0">
                <a:solidFill>
                  <a:schemeClr val="bg1"/>
                </a:solidFill>
              </a:rPr>
              <a:t>surpesca7@gmail.com</a:t>
            </a:r>
            <a:endParaRPr lang="es-CL" sz="1100" b="1" dirty="0" smtClean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043608" y="6453336"/>
            <a:ext cx="21419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i="1" dirty="0" smtClean="0">
                <a:solidFill>
                  <a:schemeClr val="bg1">
                    <a:lumMod val="50000"/>
                  </a:schemeClr>
                </a:solidFill>
              </a:rPr>
              <a:t>P u e r t o  V a r a s  -  S a n t i a g o</a:t>
            </a:r>
            <a:endParaRPr lang="es-E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708920"/>
            <a:ext cx="4860032" cy="26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>
          <a:xfrm>
            <a:off x="323528" y="1556792"/>
            <a:ext cx="137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err="1" smtClean="0">
                <a:solidFill>
                  <a:srgbClr val="FF6600"/>
                </a:solidFill>
                <a:cs typeface="Arial" pitchFamily="34" charset="0"/>
              </a:rPr>
              <a:t>Presentation</a:t>
            </a:r>
            <a:endParaRPr lang="es-CL" sz="1400" dirty="0" smtClean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5536" y="3429000"/>
            <a:ext cx="242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err="1" smtClean="0">
                <a:solidFill>
                  <a:srgbClr val="FF6600"/>
                </a:solidFill>
                <a:cs typeface="Arial" pitchFamily="34" charset="0"/>
              </a:rPr>
              <a:t>Products</a:t>
            </a:r>
            <a:r>
              <a:rPr lang="es-CL" dirty="0" smtClean="0">
                <a:solidFill>
                  <a:srgbClr val="FF6600"/>
                </a:solidFill>
                <a:cs typeface="Arial" pitchFamily="34" charset="0"/>
              </a:rPr>
              <a:t> </a:t>
            </a:r>
            <a:r>
              <a:rPr lang="es-CL" dirty="0" err="1" smtClean="0">
                <a:solidFill>
                  <a:srgbClr val="FF6600"/>
                </a:solidFill>
                <a:cs typeface="Arial" pitchFamily="34" charset="0"/>
              </a:rPr>
              <a:t>Characteristics</a:t>
            </a:r>
            <a:endParaRPr lang="es-CL" dirty="0" smtClean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259632" y="2276872"/>
            <a:ext cx="165618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100" b="1" dirty="0" err="1" smtClean="0">
                <a:solidFill>
                  <a:schemeClr val="tx2"/>
                </a:solidFill>
              </a:rPr>
              <a:t>Steacks</a:t>
            </a:r>
            <a:endParaRPr lang="es-CL" sz="11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2"/>
                </a:solidFill>
              </a:rPr>
              <a:t>8 oz (+/-1) /   198 – 255 g</a:t>
            </a: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2"/>
                </a:solidFill>
              </a:rPr>
              <a:t>10 oz (+/-1) / 255 – 285 g</a:t>
            </a:r>
            <a:endParaRPr lang="es-ES" sz="1100" dirty="0" smtClean="0">
              <a:solidFill>
                <a:schemeClr val="tx2"/>
              </a:solidFill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971600" y="2348880"/>
            <a:ext cx="0" cy="72008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539552" y="3933056"/>
            <a:ext cx="273630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000" dirty="0" err="1" smtClean="0">
                <a:solidFill>
                  <a:schemeClr val="tx2"/>
                </a:solidFill>
              </a:rPr>
              <a:t>Specie</a:t>
            </a:r>
            <a:r>
              <a:rPr lang="es-CL" sz="1000" dirty="0" smtClean="0">
                <a:solidFill>
                  <a:schemeClr val="tx2"/>
                </a:solidFill>
              </a:rPr>
              <a:t> : </a:t>
            </a:r>
            <a:r>
              <a:rPr lang="es-CL" sz="1000" dirty="0" err="1" smtClean="0">
                <a:solidFill>
                  <a:schemeClr val="tx2"/>
                </a:solidFill>
              </a:rPr>
              <a:t>Swordfish</a:t>
            </a:r>
            <a:r>
              <a:rPr lang="es-CL" sz="1000" dirty="0" smtClean="0">
                <a:solidFill>
                  <a:schemeClr val="tx2"/>
                </a:solidFill>
              </a:rPr>
              <a:t> (</a:t>
            </a:r>
            <a:r>
              <a:rPr lang="es-CL" sz="1000" i="1" dirty="0" err="1" smtClean="0">
                <a:solidFill>
                  <a:schemeClr val="tx2"/>
                </a:solidFill>
              </a:rPr>
              <a:t>Xiphias</a:t>
            </a:r>
            <a:r>
              <a:rPr lang="es-CL" sz="1000" i="1" dirty="0" smtClean="0">
                <a:solidFill>
                  <a:schemeClr val="tx2"/>
                </a:solidFill>
              </a:rPr>
              <a:t> </a:t>
            </a:r>
            <a:r>
              <a:rPr lang="es-CL" sz="1000" i="1" dirty="0" err="1" smtClean="0">
                <a:solidFill>
                  <a:schemeClr val="tx2"/>
                </a:solidFill>
              </a:rPr>
              <a:t>gladius</a:t>
            </a:r>
            <a:r>
              <a:rPr lang="es-CL" sz="100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CL" sz="1000" dirty="0" err="1" smtClean="0">
                <a:solidFill>
                  <a:schemeClr val="tx2"/>
                </a:solidFill>
              </a:rPr>
              <a:t>Product</a:t>
            </a:r>
            <a:r>
              <a:rPr lang="es-CL" sz="1000" dirty="0" smtClean="0">
                <a:solidFill>
                  <a:schemeClr val="tx2"/>
                </a:solidFill>
              </a:rPr>
              <a:t> : </a:t>
            </a:r>
            <a:r>
              <a:rPr lang="es-CL" sz="1000" dirty="0" err="1" smtClean="0">
                <a:solidFill>
                  <a:schemeClr val="tx2"/>
                </a:solidFill>
              </a:rPr>
              <a:t>Frozen</a:t>
            </a:r>
            <a:r>
              <a:rPr lang="es-CL" sz="1000" dirty="0" smtClean="0">
                <a:solidFill>
                  <a:schemeClr val="tx2"/>
                </a:solidFill>
              </a:rPr>
              <a:t> IQF  </a:t>
            </a:r>
            <a:r>
              <a:rPr lang="es-CL" sz="1000" dirty="0" err="1" smtClean="0">
                <a:solidFill>
                  <a:schemeClr val="tx2"/>
                </a:solidFill>
              </a:rPr>
              <a:t>Portions</a:t>
            </a:r>
            <a:r>
              <a:rPr lang="es-CL" sz="1000" dirty="0" smtClean="0">
                <a:solidFill>
                  <a:schemeClr val="tx2"/>
                </a:solidFill>
              </a:rPr>
              <a:t> IVP</a:t>
            </a:r>
            <a:endParaRPr lang="es-ES" sz="1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000" dirty="0" smtClean="0">
                <a:solidFill>
                  <a:schemeClr val="tx2"/>
                </a:solidFill>
              </a:rPr>
              <a:t>Color : White / </a:t>
            </a:r>
            <a:r>
              <a:rPr lang="es-CL" sz="1000" dirty="0" err="1" smtClean="0">
                <a:solidFill>
                  <a:schemeClr val="tx2"/>
                </a:solidFill>
              </a:rPr>
              <a:t>Pink</a:t>
            </a:r>
            <a:endParaRPr lang="es-CL" sz="1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000" dirty="0" err="1" smtClean="0">
                <a:solidFill>
                  <a:schemeClr val="tx2"/>
                </a:solidFill>
              </a:rPr>
              <a:t>Bones</a:t>
            </a:r>
            <a:r>
              <a:rPr lang="es-CL" sz="1000" dirty="0" smtClean="0">
                <a:solidFill>
                  <a:schemeClr val="tx2"/>
                </a:solidFill>
              </a:rPr>
              <a:t>: Pin </a:t>
            </a:r>
            <a:r>
              <a:rPr lang="es-CL" sz="1000" dirty="0" err="1" smtClean="0">
                <a:solidFill>
                  <a:schemeClr val="tx2"/>
                </a:solidFill>
              </a:rPr>
              <a:t>Bones</a:t>
            </a:r>
            <a:r>
              <a:rPr lang="es-CL" sz="1000" dirty="0" smtClean="0">
                <a:solidFill>
                  <a:schemeClr val="tx2"/>
                </a:solidFill>
              </a:rPr>
              <a:t> </a:t>
            </a:r>
            <a:r>
              <a:rPr lang="es-CL" sz="1000" dirty="0" err="1" smtClean="0">
                <a:solidFill>
                  <a:schemeClr val="tx2"/>
                </a:solidFill>
              </a:rPr>
              <a:t>Out</a:t>
            </a:r>
            <a:r>
              <a:rPr lang="es-CL" sz="1000" dirty="0" smtClean="0">
                <a:solidFill>
                  <a:schemeClr val="tx2"/>
                </a:solidFill>
              </a:rPr>
              <a:t>  (PBO)</a:t>
            </a:r>
          </a:p>
          <a:p>
            <a:pPr>
              <a:lnSpc>
                <a:spcPct val="150000"/>
              </a:lnSpc>
            </a:pPr>
            <a:r>
              <a:rPr lang="es-CL" sz="1000" dirty="0" err="1" smtClean="0">
                <a:solidFill>
                  <a:schemeClr val="tx2"/>
                </a:solidFill>
              </a:rPr>
              <a:t>Skin</a:t>
            </a:r>
            <a:r>
              <a:rPr lang="es-CL" sz="1000" dirty="0" smtClean="0">
                <a:solidFill>
                  <a:schemeClr val="tx2"/>
                </a:solidFill>
              </a:rPr>
              <a:t>: </a:t>
            </a:r>
            <a:r>
              <a:rPr lang="es-CL" sz="1000" dirty="0" err="1" smtClean="0">
                <a:solidFill>
                  <a:schemeClr val="tx2"/>
                </a:solidFill>
              </a:rPr>
              <a:t>Skinless</a:t>
            </a:r>
            <a:r>
              <a:rPr lang="es-CL" sz="1000" dirty="0" smtClean="0">
                <a:solidFill>
                  <a:schemeClr val="tx2"/>
                </a:solidFill>
              </a:rPr>
              <a:t>, </a:t>
            </a:r>
            <a:r>
              <a:rPr lang="es-CL" sz="1000" dirty="0" err="1" smtClean="0">
                <a:solidFill>
                  <a:schemeClr val="tx2"/>
                </a:solidFill>
              </a:rPr>
              <a:t>Skin</a:t>
            </a:r>
            <a:r>
              <a:rPr lang="es-CL" sz="1000" dirty="0" smtClean="0">
                <a:solidFill>
                  <a:schemeClr val="tx2"/>
                </a:solidFill>
              </a:rPr>
              <a:t> </a:t>
            </a:r>
            <a:r>
              <a:rPr lang="es-CL" sz="1000" dirty="0" err="1" smtClean="0">
                <a:solidFill>
                  <a:schemeClr val="tx2"/>
                </a:solidFill>
              </a:rPr>
              <a:t>On</a:t>
            </a:r>
            <a:endParaRPr lang="es-CL" sz="1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000" dirty="0" err="1" smtClean="0">
                <a:solidFill>
                  <a:schemeClr val="tx2"/>
                </a:solidFill>
              </a:rPr>
              <a:t>Season</a:t>
            </a:r>
            <a:r>
              <a:rPr lang="es-CL" sz="1000" dirty="0" smtClean="0">
                <a:solidFill>
                  <a:schemeClr val="tx2"/>
                </a:solidFill>
              </a:rPr>
              <a:t>: </a:t>
            </a:r>
            <a:r>
              <a:rPr lang="es-CL" sz="1000" dirty="0" err="1" smtClean="0">
                <a:solidFill>
                  <a:schemeClr val="tx2"/>
                </a:solidFill>
              </a:rPr>
              <a:t>May</a:t>
            </a:r>
            <a:r>
              <a:rPr lang="es-CL" sz="1000" dirty="0" smtClean="0">
                <a:solidFill>
                  <a:schemeClr val="tx2"/>
                </a:solidFill>
              </a:rPr>
              <a:t> - </a:t>
            </a:r>
            <a:r>
              <a:rPr lang="es-CL" sz="1000" dirty="0" err="1" smtClean="0">
                <a:solidFill>
                  <a:schemeClr val="tx2"/>
                </a:solidFill>
              </a:rPr>
              <a:t>September</a:t>
            </a:r>
            <a:endParaRPr lang="es-CL" sz="1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000" b="1" dirty="0" err="1" smtClean="0">
                <a:solidFill>
                  <a:schemeClr val="tx2"/>
                </a:solidFill>
              </a:rPr>
              <a:t>Origin</a:t>
            </a:r>
            <a:r>
              <a:rPr lang="es-CL" sz="1000" b="1" dirty="0" smtClean="0">
                <a:solidFill>
                  <a:schemeClr val="tx2"/>
                </a:solidFill>
              </a:rPr>
              <a:t>: </a:t>
            </a:r>
            <a:r>
              <a:rPr lang="es-CL" sz="1000" b="1" dirty="0" err="1" smtClean="0">
                <a:solidFill>
                  <a:schemeClr val="tx2"/>
                </a:solidFill>
              </a:rPr>
              <a:t>Sanoseafoods</a:t>
            </a:r>
            <a:endParaRPr lang="es-CL" sz="1000" b="1" dirty="0" smtClean="0">
              <a:solidFill>
                <a:schemeClr val="tx2"/>
              </a:solidFill>
            </a:endParaRPr>
          </a:p>
        </p:txBody>
      </p:sp>
      <p:cxnSp>
        <p:nvCxnSpPr>
          <p:cNvPr id="34" name="33 Conector recto"/>
          <p:cNvCxnSpPr/>
          <p:nvPr/>
        </p:nvCxnSpPr>
        <p:spPr>
          <a:xfrm>
            <a:off x="3203848" y="2348880"/>
            <a:ext cx="0" cy="72008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7833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283968" y="0"/>
            <a:ext cx="4860032" cy="40050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355976" y="116632"/>
            <a:ext cx="4788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err="1" smtClean="0">
                <a:solidFill>
                  <a:srgbClr val="FF6600"/>
                </a:solidFill>
                <a:latin typeface="Eras Light ITC" pitchFamily="34" charset="0"/>
              </a:rPr>
              <a:t>Patagonian</a:t>
            </a:r>
            <a:r>
              <a:rPr lang="es-CL" sz="4000" dirty="0" smtClean="0">
                <a:solidFill>
                  <a:srgbClr val="FF6600"/>
                </a:solidFill>
                <a:latin typeface="Eras Light ITC" pitchFamily="34" charset="0"/>
              </a:rPr>
              <a:t> </a:t>
            </a:r>
          </a:p>
          <a:p>
            <a:r>
              <a:rPr lang="es-CL" sz="4000" dirty="0" smtClean="0">
                <a:solidFill>
                  <a:srgbClr val="FF6600"/>
                </a:solidFill>
                <a:latin typeface="Eras Light ITC" pitchFamily="34" charset="0"/>
              </a:rPr>
              <a:t>King </a:t>
            </a:r>
            <a:r>
              <a:rPr lang="es-CL" sz="4000" dirty="0" err="1" smtClean="0">
                <a:solidFill>
                  <a:srgbClr val="FF6600"/>
                </a:solidFill>
                <a:latin typeface="Eras Light ITC" pitchFamily="34" charset="0"/>
              </a:rPr>
              <a:t>Crab</a:t>
            </a:r>
            <a:endParaRPr lang="es-ES" sz="4000" dirty="0">
              <a:solidFill>
                <a:srgbClr val="FF6600"/>
              </a:solidFill>
              <a:latin typeface="Eras Light ITC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04248" y="980728"/>
            <a:ext cx="177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i="1" dirty="0" err="1" smtClean="0">
                <a:solidFill>
                  <a:schemeClr val="bg1"/>
                </a:solidFill>
                <a:latin typeface="+mj-lt"/>
              </a:rPr>
              <a:t>Lithodes</a:t>
            </a:r>
            <a:r>
              <a:rPr lang="es-CL" sz="16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1600" i="1" dirty="0" err="1" smtClean="0">
                <a:solidFill>
                  <a:schemeClr val="bg1"/>
                </a:solidFill>
                <a:latin typeface="+mj-lt"/>
              </a:rPr>
              <a:t>antarctica</a:t>
            </a:r>
            <a:endParaRPr lang="es-ES" sz="1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716016" y="1700808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 smtClean="0">
                <a:solidFill>
                  <a:schemeClr val="bg1"/>
                </a:solidFill>
              </a:rPr>
              <a:t>No </a:t>
            </a:r>
            <a:r>
              <a:rPr lang="es-CL" sz="1200" dirty="0" err="1" smtClean="0">
                <a:solidFill>
                  <a:schemeClr val="bg1"/>
                </a:solidFill>
              </a:rPr>
              <a:t>other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shellfish</a:t>
            </a:r>
            <a:r>
              <a:rPr lang="es-CL" sz="1200" dirty="0" smtClean="0">
                <a:solidFill>
                  <a:schemeClr val="bg1"/>
                </a:solidFill>
              </a:rPr>
              <a:t> in </a:t>
            </a:r>
            <a:r>
              <a:rPr lang="es-CL" sz="1200" dirty="0" err="1" smtClean="0">
                <a:solidFill>
                  <a:schemeClr val="bg1"/>
                </a:solidFill>
              </a:rPr>
              <a:t>the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world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projects</a:t>
            </a:r>
            <a:r>
              <a:rPr lang="es-CL" sz="1200" dirty="0" smtClean="0">
                <a:solidFill>
                  <a:schemeClr val="bg1"/>
                </a:solidFill>
              </a:rPr>
              <a:t> a </a:t>
            </a:r>
            <a:r>
              <a:rPr lang="es-CL" sz="1200" dirty="0" err="1" smtClean="0">
                <a:solidFill>
                  <a:schemeClr val="bg1"/>
                </a:solidFill>
              </a:rPr>
              <a:t>moore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elegant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image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or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offers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such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widespread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consumer</a:t>
            </a:r>
            <a:r>
              <a:rPr lang="es-CL" sz="1200" dirty="0" smtClean="0">
                <a:solidFill>
                  <a:schemeClr val="bg1"/>
                </a:solidFill>
              </a:rPr>
              <a:t> appeal </a:t>
            </a:r>
            <a:r>
              <a:rPr lang="es-CL" sz="1200" dirty="0" err="1" smtClean="0">
                <a:solidFill>
                  <a:schemeClr val="bg1"/>
                </a:solidFill>
              </a:rPr>
              <a:t>than</a:t>
            </a:r>
            <a:r>
              <a:rPr lang="es-CL" sz="1200" dirty="0" smtClean="0">
                <a:solidFill>
                  <a:schemeClr val="bg1"/>
                </a:solidFill>
              </a:rPr>
              <a:t> King </a:t>
            </a:r>
            <a:r>
              <a:rPr lang="es-CL" sz="1200" dirty="0" err="1" smtClean="0">
                <a:solidFill>
                  <a:schemeClr val="bg1"/>
                </a:solidFill>
              </a:rPr>
              <a:t>Crab</a:t>
            </a:r>
            <a:r>
              <a:rPr lang="es-CL" sz="1200" dirty="0" smtClean="0">
                <a:solidFill>
                  <a:schemeClr val="bg1"/>
                </a:solidFill>
              </a:rPr>
              <a:t>. </a:t>
            </a:r>
            <a:r>
              <a:rPr lang="es-CL" sz="1200" dirty="0" err="1" smtClean="0">
                <a:solidFill>
                  <a:schemeClr val="bg1"/>
                </a:solidFill>
              </a:rPr>
              <a:t>It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is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unmatched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for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its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sweet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flavor</a:t>
            </a:r>
            <a:r>
              <a:rPr lang="es-CL" sz="1200" dirty="0" smtClean="0">
                <a:solidFill>
                  <a:schemeClr val="bg1"/>
                </a:solidFill>
              </a:rPr>
              <a:t> and </a:t>
            </a:r>
            <a:r>
              <a:rPr lang="es-CL" sz="1200" dirty="0" err="1" smtClean="0">
                <a:solidFill>
                  <a:schemeClr val="bg1"/>
                </a:solidFill>
              </a:rPr>
              <a:t>rich</a:t>
            </a:r>
            <a:r>
              <a:rPr lang="es-CL" sz="1200" dirty="0" smtClean="0">
                <a:solidFill>
                  <a:schemeClr val="bg1"/>
                </a:solidFill>
              </a:rPr>
              <a:t>, tender </a:t>
            </a:r>
            <a:r>
              <a:rPr lang="es-CL" sz="1200" dirty="0" err="1" smtClean="0">
                <a:solidFill>
                  <a:schemeClr val="bg1"/>
                </a:solidFill>
              </a:rPr>
              <a:t>texture</a:t>
            </a:r>
            <a:r>
              <a:rPr lang="es-CL" sz="1200" dirty="0" smtClean="0">
                <a:solidFill>
                  <a:schemeClr val="bg1"/>
                </a:solidFill>
              </a:rPr>
              <a:t>. King </a:t>
            </a:r>
            <a:r>
              <a:rPr lang="es-CL" sz="1200" dirty="0" err="1" smtClean="0">
                <a:solidFill>
                  <a:schemeClr val="bg1"/>
                </a:solidFill>
              </a:rPr>
              <a:t>Crab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truly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deserves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its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</a:rPr>
              <a:t>title</a:t>
            </a:r>
            <a:r>
              <a:rPr lang="es-CL" sz="1200" dirty="0" smtClean="0">
                <a:solidFill>
                  <a:schemeClr val="bg1"/>
                </a:solidFill>
              </a:rPr>
              <a:t>, “King of </a:t>
            </a:r>
            <a:r>
              <a:rPr lang="es-CL" sz="1200" dirty="0" err="1" smtClean="0">
                <a:solidFill>
                  <a:schemeClr val="bg1"/>
                </a:solidFill>
              </a:rPr>
              <a:t>Antarctica</a:t>
            </a:r>
            <a:r>
              <a:rPr lang="es-CL" sz="1200" dirty="0" smtClean="0">
                <a:solidFill>
                  <a:schemeClr val="bg1"/>
                </a:solidFill>
              </a:rPr>
              <a:t>”.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283968" y="5085184"/>
            <a:ext cx="4860032" cy="17728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355976" y="5733256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Napoleón 3565 – Of. 202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Las Condes – Santiago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8 – 274 47 00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Frigorífico: Américo Vespucio Norte 2232 B4</a:t>
            </a:r>
          </a:p>
          <a:p>
            <a:pPr algn="ctr"/>
            <a:r>
              <a:rPr lang="es-CL" sz="1100" b="1" dirty="0" smtClean="0">
                <a:solidFill>
                  <a:schemeClr val="bg1"/>
                </a:solidFill>
              </a:rPr>
              <a:t>surpesca7@gmail.com</a:t>
            </a:r>
            <a:endParaRPr lang="es-CL" sz="1100" b="1" dirty="0" smtClean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043608" y="6453336"/>
            <a:ext cx="21419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i="1" dirty="0" smtClean="0">
                <a:solidFill>
                  <a:schemeClr val="bg1">
                    <a:lumMod val="50000"/>
                  </a:schemeClr>
                </a:solidFill>
              </a:rPr>
              <a:t>P u e r t o  V a r a s  -  S a n t i a g o</a:t>
            </a:r>
            <a:endParaRPr lang="es-E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940123" cy="62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429000"/>
            <a:ext cx="35638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05064"/>
            <a:ext cx="16424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Rectángulo"/>
          <p:cNvSpPr/>
          <p:nvPr/>
        </p:nvSpPr>
        <p:spPr>
          <a:xfrm>
            <a:off x="395536" y="1556792"/>
            <a:ext cx="137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err="1" smtClean="0">
                <a:solidFill>
                  <a:srgbClr val="FF6600"/>
                </a:solidFill>
                <a:cs typeface="Arial" pitchFamily="34" charset="0"/>
              </a:rPr>
              <a:t>Presentation</a:t>
            </a:r>
            <a:endParaRPr lang="es-CL" sz="1400" dirty="0" smtClean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95536" y="3284984"/>
            <a:ext cx="242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err="1" smtClean="0">
                <a:solidFill>
                  <a:srgbClr val="FF6600"/>
                </a:solidFill>
                <a:cs typeface="Arial" pitchFamily="34" charset="0"/>
              </a:rPr>
              <a:t>Products</a:t>
            </a:r>
            <a:r>
              <a:rPr lang="es-CL" dirty="0" smtClean="0">
                <a:solidFill>
                  <a:srgbClr val="FF6600"/>
                </a:solidFill>
                <a:cs typeface="Arial" pitchFamily="34" charset="0"/>
              </a:rPr>
              <a:t> </a:t>
            </a:r>
            <a:r>
              <a:rPr lang="es-CL" dirty="0" err="1" smtClean="0">
                <a:solidFill>
                  <a:srgbClr val="FF6600"/>
                </a:solidFill>
                <a:cs typeface="Arial" pitchFamily="34" charset="0"/>
              </a:rPr>
              <a:t>Characteristics</a:t>
            </a:r>
            <a:endParaRPr lang="es-CL" dirty="0" smtClean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95536" y="2060848"/>
            <a:ext cx="345638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100" b="1" dirty="0" err="1" smtClean="0">
                <a:solidFill>
                  <a:schemeClr val="tx2"/>
                </a:solidFill>
              </a:rPr>
              <a:t>Vacuum</a:t>
            </a:r>
            <a:r>
              <a:rPr lang="es-CL" sz="1100" b="1" dirty="0" smtClean="0">
                <a:solidFill>
                  <a:schemeClr val="tx2"/>
                </a:solidFill>
              </a:rPr>
              <a:t> Pack Bag</a:t>
            </a:r>
          </a:p>
          <a:p>
            <a:pPr algn="ctr">
              <a:lnSpc>
                <a:spcPct val="150000"/>
              </a:lnSpc>
            </a:pPr>
            <a:r>
              <a:rPr lang="es-CL" sz="1100" dirty="0" smtClean="0">
                <a:solidFill>
                  <a:schemeClr val="tx2"/>
                </a:solidFill>
              </a:rPr>
              <a:t>IQF Block 45 % </a:t>
            </a:r>
            <a:r>
              <a:rPr lang="es-CL" sz="1100" dirty="0" err="1" smtClean="0">
                <a:solidFill>
                  <a:schemeClr val="tx2"/>
                </a:solidFill>
              </a:rPr>
              <a:t>legs</a:t>
            </a:r>
            <a:r>
              <a:rPr lang="es-CL" sz="1100" dirty="0" smtClean="0">
                <a:solidFill>
                  <a:schemeClr val="tx2"/>
                </a:solidFill>
              </a:rPr>
              <a:t>, 55 % </a:t>
            </a:r>
            <a:r>
              <a:rPr lang="es-CL" sz="1100" dirty="0" err="1" smtClean="0">
                <a:solidFill>
                  <a:schemeClr val="tx2"/>
                </a:solidFill>
              </a:rPr>
              <a:t>body</a:t>
            </a:r>
            <a:r>
              <a:rPr lang="es-CL" sz="1100" dirty="0" smtClean="0">
                <a:solidFill>
                  <a:schemeClr val="tx2"/>
                </a:solidFill>
              </a:rPr>
              <a:t> VP 5 Lb / 1 Lb / 0,5 Lb</a:t>
            </a:r>
          </a:p>
          <a:p>
            <a:pPr algn="ctr">
              <a:lnSpc>
                <a:spcPct val="150000"/>
              </a:lnSpc>
            </a:pPr>
            <a:r>
              <a:rPr lang="es-CL" sz="1100" dirty="0" err="1" smtClean="0">
                <a:solidFill>
                  <a:schemeClr val="tx2"/>
                </a:solidFill>
              </a:rPr>
              <a:t>Legs</a:t>
            </a:r>
            <a:r>
              <a:rPr lang="es-CL" sz="1100" dirty="0" smtClean="0">
                <a:solidFill>
                  <a:schemeClr val="tx2"/>
                </a:solidFill>
              </a:rPr>
              <a:t> </a:t>
            </a:r>
            <a:r>
              <a:rPr lang="es-CL" sz="1100" dirty="0" err="1" smtClean="0">
                <a:solidFill>
                  <a:schemeClr val="tx2"/>
                </a:solidFill>
              </a:rPr>
              <a:t>Clousters</a:t>
            </a:r>
            <a:r>
              <a:rPr lang="es-CL" sz="1100" dirty="0" smtClean="0">
                <a:solidFill>
                  <a:schemeClr val="tx2"/>
                </a:solidFill>
              </a:rPr>
              <a:t> IQF 1 – 2 Lb / 1.000 g</a:t>
            </a:r>
            <a:endParaRPr lang="es-ES" sz="1100" dirty="0" smtClean="0">
              <a:solidFill>
                <a:schemeClr val="tx2"/>
              </a:solidFill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395536" y="2204864"/>
            <a:ext cx="0" cy="72008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3851920" y="2204864"/>
            <a:ext cx="0" cy="72008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539552" y="3789040"/>
            <a:ext cx="32403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100" dirty="0" err="1" smtClean="0">
                <a:solidFill>
                  <a:schemeClr val="tx2"/>
                </a:solidFill>
              </a:rPr>
              <a:t>Specie</a:t>
            </a:r>
            <a:r>
              <a:rPr lang="es-CL" sz="1100" dirty="0" smtClean="0">
                <a:solidFill>
                  <a:schemeClr val="tx2"/>
                </a:solidFill>
              </a:rPr>
              <a:t> : </a:t>
            </a:r>
            <a:r>
              <a:rPr lang="es-CL" sz="1100" dirty="0" err="1" smtClean="0">
                <a:solidFill>
                  <a:schemeClr val="tx2"/>
                </a:solidFill>
              </a:rPr>
              <a:t>Paganonian</a:t>
            </a:r>
            <a:r>
              <a:rPr lang="es-CL" sz="1100" dirty="0" smtClean="0">
                <a:solidFill>
                  <a:schemeClr val="tx2"/>
                </a:solidFill>
              </a:rPr>
              <a:t> King </a:t>
            </a:r>
            <a:r>
              <a:rPr lang="es-CL" sz="1100" dirty="0" err="1" smtClean="0">
                <a:solidFill>
                  <a:schemeClr val="tx2"/>
                </a:solidFill>
              </a:rPr>
              <a:t>Crab</a:t>
            </a:r>
            <a:r>
              <a:rPr lang="es-CL" sz="1100" dirty="0" smtClean="0">
                <a:solidFill>
                  <a:schemeClr val="tx2"/>
                </a:solidFill>
              </a:rPr>
              <a:t> (</a:t>
            </a:r>
            <a:r>
              <a:rPr lang="es-CL" sz="1100" i="1" dirty="0" err="1" smtClean="0">
                <a:solidFill>
                  <a:schemeClr val="tx2"/>
                </a:solidFill>
              </a:rPr>
              <a:t>Lithodes</a:t>
            </a:r>
            <a:r>
              <a:rPr lang="es-CL" sz="1100" i="1" dirty="0" smtClean="0">
                <a:solidFill>
                  <a:schemeClr val="tx2"/>
                </a:solidFill>
              </a:rPr>
              <a:t> </a:t>
            </a:r>
            <a:r>
              <a:rPr lang="es-CL" sz="1100" i="1" dirty="0" err="1" smtClean="0">
                <a:solidFill>
                  <a:schemeClr val="tx2"/>
                </a:solidFill>
              </a:rPr>
              <a:t>antarctica</a:t>
            </a:r>
            <a:r>
              <a:rPr lang="es-CL" sz="110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CL" sz="1100" dirty="0" err="1" smtClean="0">
                <a:solidFill>
                  <a:schemeClr val="tx2"/>
                </a:solidFill>
              </a:rPr>
              <a:t>Product</a:t>
            </a:r>
            <a:r>
              <a:rPr lang="es-CL" sz="1100" dirty="0" smtClean="0">
                <a:solidFill>
                  <a:schemeClr val="tx2"/>
                </a:solidFill>
              </a:rPr>
              <a:t> : </a:t>
            </a:r>
            <a:r>
              <a:rPr lang="es-CL" sz="1100" dirty="0" err="1" smtClean="0">
                <a:solidFill>
                  <a:schemeClr val="tx2"/>
                </a:solidFill>
              </a:rPr>
              <a:t>Cooked</a:t>
            </a:r>
            <a:r>
              <a:rPr lang="es-CL" sz="1100" dirty="0" smtClean="0">
                <a:solidFill>
                  <a:schemeClr val="tx2"/>
                </a:solidFill>
              </a:rPr>
              <a:t> and </a:t>
            </a:r>
            <a:r>
              <a:rPr lang="es-CL" sz="1100" dirty="0" err="1" smtClean="0">
                <a:solidFill>
                  <a:schemeClr val="tx2"/>
                </a:solidFill>
              </a:rPr>
              <a:t>pasteurized</a:t>
            </a:r>
            <a:r>
              <a:rPr lang="es-CL" sz="1100" dirty="0" smtClean="0">
                <a:solidFill>
                  <a:schemeClr val="tx2"/>
                </a:solidFill>
              </a:rPr>
              <a:t> </a:t>
            </a:r>
            <a:r>
              <a:rPr lang="es-CL" sz="1100" dirty="0" err="1" smtClean="0">
                <a:solidFill>
                  <a:schemeClr val="tx2"/>
                </a:solidFill>
              </a:rPr>
              <a:t>meat</a:t>
            </a:r>
            <a:endParaRPr lang="es-ES" sz="11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2"/>
                </a:solidFill>
              </a:rPr>
              <a:t>Color : White / Red</a:t>
            </a: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2"/>
                </a:solidFill>
              </a:rPr>
              <a:t>Shell: </a:t>
            </a:r>
            <a:r>
              <a:rPr lang="es-CL" sz="1100" dirty="0" err="1" smtClean="0">
                <a:solidFill>
                  <a:schemeClr val="tx2"/>
                </a:solidFill>
              </a:rPr>
              <a:t>Hand</a:t>
            </a:r>
            <a:r>
              <a:rPr lang="es-CL" sz="1100" dirty="0" smtClean="0">
                <a:solidFill>
                  <a:schemeClr val="tx2"/>
                </a:solidFill>
              </a:rPr>
              <a:t> </a:t>
            </a:r>
            <a:r>
              <a:rPr lang="es-CL" sz="1100" dirty="0" err="1" smtClean="0">
                <a:solidFill>
                  <a:schemeClr val="tx2"/>
                </a:solidFill>
              </a:rPr>
              <a:t>peeled</a:t>
            </a:r>
            <a:endParaRPr lang="es-CL" sz="11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100" dirty="0" err="1" smtClean="0">
                <a:solidFill>
                  <a:schemeClr val="tx2"/>
                </a:solidFill>
              </a:rPr>
              <a:t>Season</a:t>
            </a:r>
            <a:r>
              <a:rPr lang="es-CL" sz="1100" dirty="0" smtClean="0">
                <a:solidFill>
                  <a:schemeClr val="tx2"/>
                </a:solidFill>
              </a:rPr>
              <a:t>: </a:t>
            </a:r>
            <a:r>
              <a:rPr lang="es-CL" sz="1100" dirty="0" err="1" smtClean="0">
                <a:solidFill>
                  <a:schemeClr val="tx2"/>
                </a:solidFill>
              </a:rPr>
              <a:t>July</a:t>
            </a:r>
            <a:r>
              <a:rPr lang="es-CL" sz="1100" dirty="0" smtClean="0">
                <a:solidFill>
                  <a:schemeClr val="tx2"/>
                </a:solidFill>
              </a:rPr>
              <a:t> – </a:t>
            </a:r>
            <a:r>
              <a:rPr lang="es-CL" sz="1100" dirty="0" err="1" smtClean="0">
                <a:solidFill>
                  <a:schemeClr val="tx2"/>
                </a:solidFill>
              </a:rPr>
              <a:t>November</a:t>
            </a:r>
            <a:endParaRPr lang="es-CL" sz="11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100" b="1" dirty="0" err="1" smtClean="0">
                <a:solidFill>
                  <a:schemeClr val="tx2"/>
                </a:solidFill>
              </a:rPr>
              <a:t>Origin</a:t>
            </a:r>
            <a:r>
              <a:rPr lang="es-CL" sz="1100" b="1" dirty="0" smtClean="0">
                <a:solidFill>
                  <a:schemeClr val="tx2"/>
                </a:solidFill>
              </a:rPr>
              <a:t>: </a:t>
            </a:r>
            <a:r>
              <a:rPr lang="es-CL" sz="1100" b="1" dirty="0" err="1" smtClean="0">
                <a:solidFill>
                  <a:schemeClr val="tx2"/>
                </a:solidFill>
              </a:rPr>
              <a:t>Sanoseafoods</a:t>
            </a:r>
            <a:endParaRPr lang="es-CL" sz="11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27 Imagen" descr="Faena resolucion 300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005064"/>
            <a:ext cx="2374032" cy="1076529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283968" y="0"/>
            <a:ext cx="4860032" cy="40050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148064" y="116632"/>
            <a:ext cx="20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err="1" smtClean="0">
                <a:solidFill>
                  <a:srgbClr val="FF6600"/>
                </a:solidFill>
              </a:rPr>
              <a:t>Surpesca</a:t>
            </a:r>
            <a:endParaRPr lang="es-ES" sz="4000" dirty="0">
              <a:solidFill>
                <a:srgbClr val="FF66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48064" y="692696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 smtClean="0">
                <a:solidFill>
                  <a:schemeClr val="bg1"/>
                </a:solidFill>
                <a:latin typeface="+mj-lt"/>
              </a:rPr>
              <a:t>Despachos a domicilio</a:t>
            </a:r>
            <a:endParaRPr lang="es-E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148064" y="980728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200" i="1" dirty="0" smtClean="0">
              <a:solidFill>
                <a:schemeClr val="bg1"/>
              </a:solidFill>
            </a:endParaRPr>
          </a:p>
          <a:p>
            <a:r>
              <a:rPr lang="es-CL" sz="1200" i="1" dirty="0" smtClean="0">
                <a:solidFill>
                  <a:schemeClr val="bg1"/>
                </a:solidFill>
              </a:rPr>
              <a:t>Háganos su pedido a </a:t>
            </a:r>
            <a:r>
              <a:rPr lang="es-CL" sz="1200" b="1" i="1" dirty="0" smtClean="0">
                <a:solidFill>
                  <a:schemeClr val="bg1"/>
                </a:solidFill>
                <a:hlinkClick r:id="rId3"/>
              </a:rPr>
              <a:t>surpesca@hotmail.cl</a:t>
            </a:r>
            <a:r>
              <a:rPr lang="es-CL" sz="1200" b="1" i="1" dirty="0" smtClean="0">
                <a:solidFill>
                  <a:schemeClr val="bg1"/>
                </a:solidFill>
              </a:rPr>
              <a:t>., </a:t>
            </a:r>
          </a:p>
          <a:p>
            <a:r>
              <a:rPr lang="es-CL" sz="1200" i="1" dirty="0" smtClean="0">
                <a:solidFill>
                  <a:schemeClr val="bg1"/>
                </a:solidFill>
              </a:rPr>
              <a:t>indicándonos producto, cantidad y dirección de la entrega. Confirmaremos por mail.</a:t>
            </a:r>
          </a:p>
          <a:p>
            <a:endParaRPr lang="es-CL" sz="1200" i="1" dirty="0" smtClean="0">
              <a:solidFill>
                <a:schemeClr val="bg1"/>
              </a:solidFill>
            </a:endParaRPr>
          </a:p>
          <a:p>
            <a:r>
              <a:rPr lang="es-CL" sz="1200" i="1" dirty="0" smtClean="0">
                <a:solidFill>
                  <a:schemeClr val="bg1"/>
                </a:solidFill>
              </a:rPr>
              <a:t>Despachamos los días jueves y viernes.  </a:t>
            </a:r>
            <a:r>
              <a:rPr lang="es-CL" sz="1200" b="1" i="1" u="sng" dirty="0" smtClean="0">
                <a:solidFill>
                  <a:schemeClr val="bg1"/>
                </a:solidFill>
              </a:rPr>
              <a:t>Se cancela solamente una vez entregado el pedido.</a:t>
            </a:r>
          </a:p>
          <a:p>
            <a:endParaRPr lang="es-CL" sz="1200" b="1" i="1" u="sng" dirty="0" smtClean="0">
              <a:solidFill>
                <a:schemeClr val="bg1"/>
              </a:solidFill>
            </a:endParaRPr>
          </a:p>
          <a:p>
            <a:endParaRPr lang="es-CL" sz="1200" b="1" i="1" dirty="0" smtClean="0">
              <a:solidFill>
                <a:schemeClr val="bg1"/>
              </a:solidFill>
            </a:endParaRPr>
          </a:p>
          <a:p>
            <a:endParaRPr lang="es-CL" sz="1200" dirty="0" smtClean="0">
              <a:solidFill>
                <a:schemeClr val="bg1"/>
              </a:solidFill>
            </a:endParaRPr>
          </a:p>
          <a:p>
            <a:endParaRPr lang="es-CL" sz="1200" dirty="0" smtClean="0">
              <a:solidFill>
                <a:schemeClr val="bg1"/>
              </a:solidFill>
            </a:endParaRPr>
          </a:p>
          <a:p>
            <a:r>
              <a:rPr lang="es-CL" sz="1200" dirty="0" smtClean="0">
                <a:solidFill>
                  <a:schemeClr val="bg1"/>
                </a:solidFill>
              </a:rPr>
              <a:t>Teléfonos: 		Mails:</a:t>
            </a:r>
          </a:p>
          <a:p>
            <a:r>
              <a:rPr lang="es-CL" sz="1200" dirty="0" smtClean="0">
                <a:solidFill>
                  <a:schemeClr val="bg1"/>
                </a:solidFill>
              </a:rPr>
              <a:t>9 824 53 </a:t>
            </a:r>
            <a:r>
              <a:rPr lang="es-CL" sz="1200" dirty="0" smtClean="0">
                <a:solidFill>
                  <a:schemeClr val="bg1"/>
                </a:solidFill>
              </a:rPr>
              <a:t>10</a:t>
            </a:r>
            <a:r>
              <a:rPr lang="es-CL" sz="1200" dirty="0" smtClean="0">
                <a:solidFill>
                  <a:schemeClr val="bg1"/>
                </a:solidFill>
              </a:rPr>
              <a:t>		</a:t>
            </a:r>
            <a:r>
              <a:rPr lang="es-CL" sz="1200" dirty="0" smtClean="0">
                <a:solidFill>
                  <a:schemeClr val="bg1"/>
                </a:solidFill>
              </a:rPr>
              <a:t>surpesca7@gmail.com</a:t>
            </a:r>
          </a:p>
          <a:p>
            <a:r>
              <a:rPr lang="es-CL" sz="1200" dirty="0" smtClean="0">
                <a:solidFill>
                  <a:schemeClr val="bg1"/>
                </a:solidFill>
              </a:rPr>
              <a:t>		mario.osses@gmail.com</a:t>
            </a:r>
            <a:endParaRPr lang="es-CL" sz="1200" dirty="0" smtClean="0">
              <a:solidFill>
                <a:schemeClr val="bg1"/>
              </a:solidFill>
            </a:endParaRPr>
          </a:p>
          <a:p>
            <a:endParaRPr lang="es-CL" sz="1200" i="1" dirty="0" smtClean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283968" y="5085184"/>
            <a:ext cx="4860032" cy="17728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355976" y="5733256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Napoleón 3565 – Of. 202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Las Condes – Santiago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8 – 274 47 00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cs typeface="Arial" pitchFamily="34" charset="0"/>
              </a:rPr>
              <a:t>Frigorífico: Américo Vespucio Norte 2232 B4</a:t>
            </a:r>
          </a:p>
          <a:p>
            <a:pPr algn="ctr"/>
            <a:r>
              <a:rPr lang="es-CL" sz="1100" b="1" dirty="0" smtClean="0">
                <a:solidFill>
                  <a:schemeClr val="bg1"/>
                </a:solidFill>
              </a:rPr>
              <a:t>surpesca7@gmail.com</a:t>
            </a:r>
            <a:endParaRPr lang="es-CL" sz="1100" b="1" dirty="0" smtClean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043608" y="6453336"/>
            <a:ext cx="21419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i="1" dirty="0" smtClean="0">
                <a:solidFill>
                  <a:schemeClr val="bg1">
                    <a:lumMod val="50000"/>
                  </a:schemeClr>
                </a:solidFill>
              </a:rPr>
              <a:t>P u e r t o  V a r a s  -  S a n t i a g o</a:t>
            </a:r>
            <a:endParaRPr lang="es-E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23528" y="1196752"/>
            <a:ext cx="4032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2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s-CL" sz="12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Filete de Salmón del Atlántico sin piel, $ 8.900 kg. </a:t>
            </a:r>
          </a:p>
          <a:p>
            <a:endParaRPr lang="es-CL" sz="12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s-CL" sz="12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Filete de Salmón del Atlántico con piel, $ 7.600 Kg.</a:t>
            </a:r>
          </a:p>
          <a:p>
            <a:endParaRPr lang="es-CL" sz="12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s-CL" sz="12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Salmón del Atlántico en porciones, $ 8.900 Kg. </a:t>
            </a:r>
          </a:p>
          <a:p>
            <a:r>
              <a:rPr lang="es-CL" sz="12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</a:p>
          <a:p>
            <a:r>
              <a:rPr lang="es-CL" sz="1200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Escalopines</a:t>
            </a:r>
            <a:r>
              <a:rPr lang="es-CL" sz="12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de Salmón del Atlántico, $ 3.900 Kg</a:t>
            </a:r>
            <a:r>
              <a:rPr lang="es-CL" sz="12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.</a:t>
            </a:r>
          </a:p>
          <a:p>
            <a:r>
              <a:rPr lang="es-CL" sz="12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(En pack de 2,5 kilos). </a:t>
            </a:r>
            <a:endParaRPr lang="es-CL" sz="12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endParaRPr lang="es-CL" sz="12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s-CL" sz="12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Albacora, medallón con piel, $ 8.400 Kg.</a:t>
            </a:r>
          </a:p>
          <a:p>
            <a:endParaRPr lang="es-CL" sz="12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s-CL" sz="1200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Fancy</a:t>
            </a:r>
            <a:r>
              <a:rPr lang="es-CL" sz="12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centolla, $ 18.600 Kg.</a:t>
            </a:r>
          </a:p>
          <a:p>
            <a:endParaRPr lang="es-CL" sz="12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s-CL" sz="12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</a:p>
          <a:p>
            <a:endParaRPr lang="es-CL" sz="12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s-CL" sz="800" i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Origen: </a:t>
            </a:r>
            <a:r>
              <a:rPr lang="es-CL" sz="800" i="1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Sanoseafoods</a:t>
            </a:r>
            <a:r>
              <a:rPr lang="es-CL" sz="800" i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1021490" cy="39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6929">
            <a:off x="1706384" y="352390"/>
            <a:ext cx="940123" cy="62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C:\Documents and Settings\Mario\Escritorio\SURPESCA 28-06-2013\FOTOS\Faena resolucion 300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005064"/>
            <a:ext cx="2230016" cy="1080120"/>
          </a:xfrm>
          <a:prstGeom prst="rect">
            <a:avLst/>
          </a:prstGeom>
          <a:noFill/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005064"/>
            <a:ext cx="1728192" cy="106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CuadroTexto"/>
          <p:cNvSpPr txBox="1"/>
          <p:nvPr/>
        </p:nvSpPr>
        <p:spPr>
          <a:xfrm>
            <a:off x="1187624" y="5877272"/>
            <a:ext cx="178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err="1" smtClean="0">
                <a:solidFill>
                  <a:schemeClr val="bg1">
                    <a:lumMod val="50000"/>
                  </a:schemeClr>
                </a:solidFill>
              </a:rPr>
              <a:t>Surpesca</a:t>
            </a: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 ltd.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32656"/>
            <a:ext cx="129696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987</Words>
  <Application>Microsoft Office PowerPoint</Application>
  <PresentationFormat>Presentación en pantalla (4:3)</PresentationFormat>
  <Paragraphs>163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MarioO</dc:creator>
  <cp:lastModifiedBy>MarioO</cp:lastModifiedBy>
  <cp:revision>324</cp:revision>
  <dcterms:created xsi:type="dcterms:W3CDTF">2013-01-15T20:15:41Z</dcterms:created>
  <dcterms:modified xsi:type="dcterms:W3CDTF">2013-07-15T20:08:43Z</dcterms:modified>
</cp:coreProperties>
</file>